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49" r:id="rId3"/>
    <p:sldId id="448" r:id="rId4"/>
    <p:sldId id="437" r:id="rId5"/>
    <p:sldId id="444" r:id="rId6"/>
    <p:sldId id="258" r:id="rId7"/>
    <p:sldId id="257" r:id="rId8"/>
    <p:sldId id="400" r:id="rId9"/>
    <p:sldId id="442" r:id="rId10"/>
    <p:sldId id="452" r:id="rId11"/>
    <p:sldId id="450" r:id="rId12"/>
    <p:sldId id="451" r:id="rId13"/>
    <p:sldId id="441" r:id="rId14"/>
    <p:sldId id="453" r:id="rId15"/>
    <p:sldId id="381" r:id="rId16"/>
    <p:sldId id="454" r:id="rId17"/>
    <p:sldId id="455" r:id="rId18"/>
    <p:sldId id="456" r:id="rId19"/>
    <p:sldId id="45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69396-DD2A-48B9-8073-36BC0EBD74E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7DBE-8AB2-497B-A66A-BC0C7DDD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8BF6E-DD7F-4E77-9F50-15AFA49291D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93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8E4C-3D28-775C-2EB9-6DFA179E8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B1072-0FC5-DCB2-7CA4-AEA9CFC9D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5A03A-CBE4-36F0-7367-027602B3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5EF2-D7B2-75E6-3CF7-6CC6EF1B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53FA0-3F79-FDE7-66A2-707C6B21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3CF5-3724-AFE9-49DB-28D8B30E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14C82-A226-3CC5-59F9-343B9F38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44C3-C428-2078-FE83-1A2BA114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FE96-8546-6BD5-7E56-FC1ADE45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D597-87A3-11D1-FCE9-0A46DD59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A45F8-6366-44B7-6F0B-14137452C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14806-8EA4-C724-0CE5-A6AB0D0FC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E687-7CB6-8867-0A7D-63D57466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564C-7423-CA56-A4E4-26A96521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C080-53C9-37F1-C0D5-38EA54C1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1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C4CE-54E5-6F69-7DC9-66EDA6E5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2AE6-ED07-3DAC-F0A1-FDE8FF11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984D3-B94E-BD5A-04F5-0F105F52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3551-FA48-CDB5-6FC6-22DFF8DE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81DDC-0464-F6FC-7974-4E021417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B281-0D69-32AC-AA15-CE262861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7EDF9-4D42-6113-1960-FF6F631C2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B3FB-B730-2C6F-B457-9BF9598F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7234-7FF5-3ED3-9621-9FA404E9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15A2-C59D-AE50-3ED3-F359AD70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7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4BE5-4A5D-7958-FEAB-E370140E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E685-FE80-823B-EE0C-92A26A57D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DDC81-0B5E-6367-560D-581C9020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18F88-4BA4-6828-2441-43405292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797A3-A172-FFD8-6C8C-B769AC9D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F3771-6EF0-54E0-FF87-7D820547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7AFB-A14F-A681-E0C1-5C56C7F3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859CC-E738-AB33-774F-B07FA1A01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B98FA-7533-94D3-78C8-893C28426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8958A-41CC-AE38-5B45-28B100368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1FA3D-09D4-04B2-52FB-65CD1934D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F183C-756E-55E8-7C7F-43AAE4C4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2CCBD-6315-95FD-7D62-C1A7794F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F9D16-1290-97F6-D257-EF27A335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9997-B4CD-A8AE-0918-415F7DD7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EC183-1032-0236-9CC3-DCE6827E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7B763-9893-878D-7854-05562DF4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8C7CA-CED6-CDC6-634F-F73B4DBC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73B93-E2F8-7591-479B-FD4D1E97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8C8C1-DF4D-7379-3A87-472D15A4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B94DC-3ABB-84BC-DC39-43725C1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970C-413C-86B5-24DA-C8186710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010E-3E22-B1F6-E514-E467EDD4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5302F-6F44-6746-95ED-9BE0DD1C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1D6D7-509D-D184-5197-998D2E04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50560-DBEA-051A-C870-592B4B72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520EF-ECDC-BD31-95AF-B08AF52D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2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F33B-A3D0-521C-FD50-06A15C0A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9918A-9861-8BB7-E8A3-0BAC86B54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D9416-E76F-5ACE-D65B-705576196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32C61-DFC9-D96F-52F1-C7D1CD3D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E099D-80B8-40D1-F8BF-FDC08C5D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5605C-0C51-1A2E-2E14-E84C107A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89A87-9FF7-37AA-77AD-A1E66405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A75A9-A8AE-BBB1-F82E-6C9CBA273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6B97-8009-1ED0-7DEF-2CDFBCDFD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4B105-B1B7-4E30-990B-F7B396FD20B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158B-62CC-1208-4F38-F4F998161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F72A7-87E6-D462-CEA3-BB050D6F6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D2450-07E6-4B50-B85B-8A62B6C5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89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EDBD-13F9-A9F1-FA5A-F7E3A1460B71}"/>
              </a:ext>
            </a:extLst>
          </p:cNvPr>
          <p:cNvSpPr/>
          <p:nvPr/>
        </p:nvSpPr>
        <p:spPr>
          <a:xfrm>
            <a:off x="6820679" y="2228670"/>
            <a:ext cx="173797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F158D-1DB3-99E5-DE59-F0F0653EFC99}"/>
              </a:ext>
            </a:extLst>
          </p:cNvPr>
          <p:cNvSpPr/>
          <p:nvPr/>
        </p:nvSpPr>
        <p:spPr>
          <a:xfrm>
            <a:off x="5173311" y="2228671"/>
            <a:ext cx="184537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ar</a:t>
            </a:r>
            <a:endParaRPr lang="en-US" sz="15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 Light" panose="020B03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77C56B-ACE4-2D58-794C-3E8038414652}"/>
              </a:ext>
            </a:extLst>
          </p:cNvPr>
          <p:cNvSpPr/>
          <p:nvPr/>
        </p:nvSpPr>
        <p:spPr>
          <a:xfrm>
            <a:off x="4670124" y="2228670"/>
            <a:ext cx="67839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AA7CA-2FE1-6810-5A57-0138ADA408FC}"/>
              </a:ext>
            </a:extLst>
          </p:cNvPr>
          <p:cNvSpPr txBox="1"/>
          <p:nvPr/>
        </p:nvSpPr>
        <p:spPr>
          <a:xfrm>
            <a:off x="878018" y="5289489"/>
            <a:ext cx="2376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v. </a:t>
            </a:r>
            <a:r>
              <a:rPr lang="zh-TW" altLang="en-US" sz="6000" dirty="0">
                <a:solidFill>
                  <a:srgbClr val="000000"/>
                </a:solidFill>
                <a:latin typeface="helvetica neue"/>
              </a:rPr>
              <a:t>動詞</a:t>
            </a:r>
            <a:endParaRPr lang="en-GB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54FD6-1753-90D1-11DD-FE0AEDECBD9C}"/>
              </a:ext>
            </a:extLst>
          </p:cNvPr>
          <p:cNvSpPr txBox="1"/>
          <p:nvPr/>
        </p:nvSpPr>
        <p:spPr>
          <a:xfrm>
            <a:off x="4334460" y="5289488"/>
            <a:ext cx="6710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latin typeface="helvetica neue"/>
              </a:rPr>
              <a:t>耕作；種植；養殖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99F27-3B63-4C58-31F5-0CE6A92A6011}"/>
              </a:ext>
            </a:extLst>
          </p:cNvPr>
          <p:cNvSpPr txBox="1"/>
          <p:nvPr/>
        </p:nvSpPr>
        <p:spPr>
          <a:xfrm>
            <a:off x="878018" y="552848"/>
            <a:ext cx="2525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n. </a:t>
            </a:r>
            <a:r>
              <a:rPr lang="zh-TW" altLang="en-US" sz="6000" b="0" i="0" dirty="0">
                <a:solidFill>
                  <a:srgbClr val="000000"/>
                </a:solidFill>
                <a:effectLst/>
                <a:latin typeface="helvetica neue"/>
              </a:rPr>
              <a:t>名詞</a:t>
            </a:r>
            <a:endParaRPr lang="en-GB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09599-585A-F423-F939-D0B9BD6F3561}"/>
              </a:ext>
            </a:extLst>
          </p:cNvPr>
          <p:cNvSpPr txBox="1"/>
          <p:nvPr/>
        </p:nvSpPr>
        <p:spPr>
          <a:xfrm>
            <a:off x="4336453" y="552848"/>
            <a:ext cx="7655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latin typeface="helvetica neue"/>
              </a:rPr>
              <a:t>農場；飼養場；畜牧場；農莊住宅；農家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72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95540189-BABB-C9A1-9670-19849D1A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18102"/>
            <a:ext cx="5715000" cy="324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682C4-F0A3-C8BD-A5B6-0CB419FDA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4443"/>
            <a:ext cx="5715000" cy="3123655"/>
          </a:xfrm>
          <a:prstGeom prst="rect">
            <a:avLst/>
          </a:prstGeom>
        </p:spPr>
      </p:pic>
      <p:pic>
        <p:nvPicPr>
          <p:cNvPr id="7" name="Picture 6" descr="A farm machine in a field&#10;&#10;Description automatically generated">
            <a:extLst>
              <a:ext uri="{FF2B5EF4-FFF2-40B4-BE49-F238E27FC236}">
                <a16:creationId xmlns:a16="http://schemas.microsoft.com/office/drawing/2014/main" id="{80D1DAE6-2817-D4D3-905B-698DED9B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8101"/>
            <a:ext cx="5715000" cy="3241221"/>
          </a:xfrm>
          <a:prstGeom prst="rect">
            <a:avLst/>
          </a:prstGeom>
        </p:spPr>
      </p:pic>
      <p:pic>
        <p:nvPicPr>
          <p:cNvPr id="9" name="Picture 8" descr="Cartoon character driving a tractor&#10;&#10;Description automatically generated">
            <a:extLst>
              <a:ext uri="{FF2B5EF4-FFF2-40B4-BE49-F238E27FC236}">
                <a16:creationId xmlns:a16="http://schemas.microsoft.com/office/drawing/2014/main" id="{61086921-839A-6AC1-1530-D43C43242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570"/>
            <a:ext cx="5715000" cy="3019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FF31FD-AF02-429B-D1C4-F6B9F3D145DA}"/>
              </a:ext>
            </a:extLst>
          </p:cNvPr>
          <p:cNvSpPr/>
          <p:nvPr/>
        </p:nvSpPr>
        <p:spPr>
          <a:xfrm>
            <a:off x="2427944" y="2828835"/>
            <a:ext cx="7336111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10669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95540189-BABB-C9A1-9670-19849D1A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18102"/>
            <a:ext cx="5715000" cy="324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682C4-F0A3-C8BD-A5B6-0CB419FDA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4443"/>
            <a:ext cx="5715000" cy="3123655"/>
          </a:xfrm>
          <a:prstGeom prst="rect">
            <a:avLst/>
          </a:prstGeom>
        </p:spPr>
      </p:pic>
      <p:pic>
        <p:nvPicPr>
          <p:cNvPr id="7" name="Picture 6" descr="A farm machine in a field&#10;&#10;Description automatically generated">
            <a:extLst>
              <a:ext uri="{FF2B5EF4-FFF2-40B4-BE49-F238E27FC236}">
                <a16:creationId xmlns:a16="http://schemas.microsoft.com/office/drawing/2014/main" id="{80D1DAE6-2817-D4D3-905B-698DED9B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8101"/>
            <a:ext cx="5715000" cy="3241221"/>
          </a:xfrm>
          <a:prstGeom prst="rect">
            <a:avLst/>
          </a:prstGeom>
        </p:spPr>
      </p:pic>
      <p:pic>
        <p:nvPicPr>
          <p:cNvPr id="9" name="Picture 8" descr="Cartoon character driving a tractor&#10;&#10;Description automatically generated">
            <a:extLst>
              <a:ext uri="{FF2B5EF4-FFF2-40B4-BE49-F238E27FC236}">
                <a16:creationId xmlns:a16="http://schemas.microsoft.com/office/drawing/2014/main" id="{61086921-839A-6AC1-1530-D43C43242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570"/>
            <a:ext cx="5715000" cy="3019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FF31FD-AF02-429B-D1C4-F6B9F3D145DA}"/>
              </a:ext>
            </a:extLst>
          </p:cNvPr>
          <p:cNvSpPr/>
          <p:nvPr/>
        </p:nvSpPr>
        <p:spPr>
          <a:xfrm>
            <a:off x="3911461" y="2828835"/>
            <a:ext cx="4369081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They farm.</a:t>
            </a:r>
          </a:p>
        </p:txBody>
      </p:sp>
    </p:spTree>
    <p:extLst>
      <p:ext uri="{BB962C8B-B14F-4D97-AF65-F5344CB8AC3E}">
        <p14:creationId xmlns:p14="http://schemas.microsoft.com/office/powerpoint/2010/main" val="31220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46A2F-866E-C23A-6768-898D0C8DAE33}"/>
              </a:ext>
            </a:extLst>
          </p:cNvPr>
          <p:cNvSpPr/>
          <p:nvPr/>
        </p:nvSpPr>
        <p:spPr>
          <a:xfrm>
            <a:off x="2525181" y="827639"/>
            <a:ext cx="71416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</a:t>
            </a: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41A9E-425A-2701-A388-488311970655}"/>
              </a:ext>
            </a:extLst>
          </p:cNvPr>
          <p:cNvSpPr txBox="1"/>
          <p:nvPr/>
        </p:nvSpPr>
        <p:spPr>
          <a:xfrm>
            <a:off x="4051014" y="2921168"/>
            <a:ext cx="40899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 err="1"/>
              <a:t>你是什麼</a:t>
            </a:r>
            <a:r>
              <a:rPr lang="en-GB" sz="6000" dirty="0"/>
              <a:t>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D2831-6A40-E438-F897-D68DE1B6466B}"/>
              </a:ext>
            </a:extLst>
          </p:cNvPr>
          <p:cNvSpPr txBox="1"/>
          <p:nvPr/>
        </p:nvSpPr>
        <p:spPr>
          <a:xfrm>
            <a:off x="3248405" y="4583810"/>
            <a:ext cx="5695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 err="1"/>
              <a:t>你做什麼工作</a:t>
            </a:r>
            <a:r>
              <a:rPr lang="en-GB" sz="60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817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B5A49-A95C-26A5-95ED-F56404EE9150}"/>
              </a:ext>
            </a:extLst>
          </p:cNvPr>
          <p:cNvSpPr/>
          <p:nvPr/>
        </p:nvSpPr>
        <p:spPr>
          <a:xfrm>
            <a:off x="2888674" y="892493"/>
            <a:ext cx="2689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8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639D3-70BF-8F3D-627C-E2079BBA3389}"/>
              </a:ext>
            </a:extLst>
          </p:cNvPr>
          <p:cNvSpPr/>
          <p:nvPr/>
        </p:nvSpPr>
        <p:spPr>
          <a:xfrm>
            <a:off x="5681582" y="892493"/>
            <a:ext cx="16637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</a:t>
            </a:r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BCFEE-9B54-FC05-622C-CFC9179DFC6E}"/>
              </a:ext>
            </a:extLst>
          </p:cNvPr>
          <p:cNvSpPr/>
          <p:nvPr/>
        </p:nvSpPr>
        <p:spPr>
          <a:xfrm>
            <a:off x="7330942" y="892493"/>
            <a:ext cx="18706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8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96199-B554-0A9C-BCBC-504B4ED627DF}"/>
              </a:ext>
            </a:extLst>
          </p:cNvPr>
          <p:cNvSpPr/>
          <p:nvPr/>
        </p:nvSpPr>
        <p:spPr>
          <a:xfrm>
            <a:off x="9244464" y="909935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B762B7-5D7B-8181-CD74-285470B7973F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785978" y="2339043"/>
            <a:ext cx="4480285" cy="189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3D6B67-DAEB-F1A6-0139-C27957D842AE}"/>
              </a:ext>
            </a:extLst>
          </p:cNvPr>
          <p:cNvSpPr/>
          <p:nvPr/>
        </p:nvSpPr>
        <p:spPr>
          <a:xfrm>
            <a:off x="3550224" y="4220307"/>
            <a:ext cx="4683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3D0B6-B875-B250-2753-658C1D2BBABD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5190249" y="2339043"/>
            <a:ext cx="1323228" cy="18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0B36-8C58-DFE5-D09D-CD5ED7CB2645}"/>
              </a:ext>
            </a:extLst>
          </p:cNvPr>
          <p:cNvSpPr/>
          <p:nvPr/>
        </p:nvSpPr>
        <p:spPr>
          <a:xfrm>
            <a:off x="4377366" y="4220307"/>
            <a:ext cx="16257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CEF68-4037-EE8D-431D-07CEA5794C9B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>
            <a:off x="4233337" y="2339043"/>
            <a:ext cx="4694773" cy="1907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4F3F0-4FDF-9CFD-BD80-9BA6289F39D5}"/>
              </a:ext>
            </a:extLst>
          </p:cNvPr>
          <p:cNvSpPr/>
          <p:nvPr/>
        </p:nvSpPr>
        <p:spPr>
          <a:xfrm>
            <a:off x="9946014" y="4220306"/>
            <a:ext cx="4683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1DA3D-1961-5196-BA52-23B2300D92DD}"/>
              </a:ext>
            </a:extLst>
          </p:cNvPr>
          <p:cNvSpPr/>
          <p:nvPr/>
        </p:nvSpPr>
        <p:spPr>
          <a:xfrm>
            <a:off x="6200611" y="3429000"/>
            <a:ext cx="1717137" cy="32115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>
              <a:lnSpc>
                <a:spcPts val="8000"/>
              </a:lnSpc>
            </a:pPr>
            <a:r>
              <a:rPr lang="en-US" sz="8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>
              <a:lnSpc>
                <a:spcPts val="8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26770-C473-8F45-478C-FDEA0B5971C7}"/>
              </a:ext>
            </a:extLst>
          </p:cNvPr>
          <p:cNvSpPr/>
          <p:nvPr/>
        </p:nvSpPr>
        <p:spPr>
          <a:xfrm>
            <a:off x="7912447" y="4246194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dirty="0">
                <a:solidFill>
                  <a:srgbClr val="000000"/>
                </a:solidFill>
                <a:latin typeface="helvetica neue"/>
              </a:rPr>
              <a:t>什麼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3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/>
      <p:bldP spid="11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A5B8A3-71F9-49B7-BA3A-6DDCFD7FAD36}"/>
              </a:ext>
            </a:extLst>
          </p:cNvPr>
          <p:cNvSpPr txBox="1"/>
          <p:nvPr/>
        </p:nvSpPr>
        <p:spPr>
          <a:xfrm>
            <a:off x="3381375" y="857250"/>
            <a:ext cx="1742721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125" dirty="0"/>
              <a:t>V. </a:t>
            </a:r>
            <a:r>
              <a:rPr lang="zh-TW" altLang="en-US" sz="4125" dirty="0"/>
              <a:t>動詞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4A45731-DE2B-4EF3-A1CA-818003512412}"/>
              </a:ext>
            </a:extLst>
          </p:cNvPr>
          <p:cNvSpPr txBox="1"/>
          <p:nvPr/>
        </p:nvSpPr>
        <p:spPr>
          <a:xfrm>
            <a:off x="5147202" y="866436"/>
            <a:ext cx="447558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125" dirty="0"/>
              <a:t>+</a:t>
            </a:r>
            <a:endParaRPr lang="zh-TW" altLang="en-US" sz="4125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31A7CA9-3CD2-4396-AD66-52527B1F1F5E}"/>
              </a:ext>
            </a:extLst>
          </p:cNvPr>
          <p:cNvSpPr txBox="1"/>
          <p:nvPr/>
        </p:nvSpPr>
        <p:spPr>
          <a:xfrm>
            <a:off x="5649603" y="857249"/>
            <a:ext cx="631904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125" dirty="0" err="1"/>
              <a:t>er</a:t>
            </a:r>
            <a:endParaRPr lang="zh-TW" altLang="en-US" sz="4125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0FFC424-8ABB-4740-956B-FECB68783384}"/>
              </a:ext>
            </a:extLst>
          </p:cNvPr>
          <p:cNvSpPr txBox="1"/>
          <p:nvPr/>
        </p:nvSpPr>
        <p:spPr>
          <a:xfrm>
            <a:off x="6381750" y="866436"/>
            <a:ext cx="447558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125" dirty="0"/>
              <a:t>=</a:t>
            </a:r>
            <a:endParaRPr lang="zh-TW" altLang="en-US" sz="4125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72E03B8-2733-4098-BCB0-B783B6442C0B}"/>
              </a:ext>
            </a:extLst>
          </p:cNvPr>
          <p:cNvSpPr txBox="1"/>
          <p:nvPr/>
        </p:nvSpPr>
        <p:spPr>
          <a:xfrm>
            <a:off x="3381376" y="2071687"/>
            <a:ext cx="4507901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125" dirty="0"/>
              <a:t>做這個 </a:t>
            </a:r>
            <a:r>
              <a:rPr lang="en-US" altLang="zh-TW" sz="4125" dirty="0"/>
              <a:t>V. </a:t>
            </a:r>
            <a:r>
              <a:rPr lang="zh-TW" altLang="en-US" sz="4125" dirty="0"/>
              <a:t>動詞的人</a:t>
            </a:r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E376B39D-0AB0-7E01-5013-485568951F78}"/>
              </a:ext>
            </a:extLst>
          </p:cNvPr>
          <p:cNvSpPr txBox="1"/>
          <p:nvPr/>
        </p:nvSpPr>
        <p:spPr>
          <a:xfrm>
            <a:off x="3381375" y="2916263"/>
            <a:ext cx="5036892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125" dirty="0"/>
              <a:t>愛做這個 </a:t>
            </a:r>
            <a:r>
              <a:rPr lang="en-US" altLang="zh-TW" sz="4125" dirty="0"/>
              <a:t>V. </a:t>
            </a:r>
            <a:r>
              <a:rPr lang="zh-TW" altLang="en-US" sz="4125" dirty="0"/>
              <a:t>動詞的人</a:t>
            </a:r>
          </a:p>
        </p:txBody>
      </p:sp>
      <p:sp>
        <p:nvSpPr>
          <p:cNvPr id="10" name="文字方塊 5">
            <a:extLst>
              <a:ext uri="{FF2B5EF4-FFF2-40B4-BE49-F238E27FC236}">
                <a16:creationId xmlns:a16="http://schemas.microsoft.com/office/drawing/2014/main" id="{012BFE6F-BC93-E1C1-B808-C89CC18AA904}"/>
              </a:ext>
            </a:extLst>
          </p:cNvPr>
          <p:cNvSpPr txBox="1"/>
          <p:nvPr/>
        </p:nvSpPr>
        <p:spPr>
          <a:xfrm>
            <a:off x="3381374" y="3637614"/>
            <a:ext cx="5036892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125" dirty="0"/>
              <a:t>做這個 </a:t>
            </a:r>
            <a:r>
              <a:rPr lang="en-US" altLang="zh-TW" sz="4125" dirty="0"/>
              <a:t>V. </a:t>
            </a:r>
            <a:r>
              <a:rPr lang="zh-TW" altLang="en-US" sz="4125" dirty="0"/>
              <a:t>動詞的機器</a:t>
            </a:r>
          </a:p>
        </p:txBody>
      </p:sp>
      <p:sp>
        <p:nvSpPr>
          <p:cNvPr id="11" name="文字方塊 5">
            <a:extLst>
              <a:ext uri="{FF2B5EF4-FFF2-40B4-BE49-F238E27FC236}">
                <a16:creationId xmlns:a16="http://schemas.microsoft.com/office/drawing/2014/main" id="{6F4FC3C6-DB7E-F50F-7728-B7338789ADBE}"/>
              </a:ext>
            </a:extLst>
          </p:cNvPr>
          <p:cNvSpPr txBox="1"/>
          <p:nvPr/>
        </p:nvSpPr>
        <p:spPr>
          <a:xfrm>
            <a:off x="3381373" y="4358965"/>
            <a:ext cx="4344394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125" dirty="0"/>
              <a:t>做這個 </a:t>
            </a:r>
            <a:r>
              <a:rPr lang="en-US" altLang="zh-TW" sz="4125" dirty="0"/>
              <a:t>V. </a:t>
            </a:r>
            <a:r>
              <a:rPr lang="zh-TW" altLang="en-US" sz="4125" dirty="0"/>
              <a:t>動詞的</a:t>
            </a:r>
            <a:r>
              <a:rPr lang="en-US" altLang="zh-TW" sz="4125" dirty="0"/>
              <a:t>…</a:t>
            </a:r>
            <a:endParaRPr lang="zh-TW" altLang="en-US" sz="4125" dirty="0"/>
          </a:p>
        </p:txBody>
      </p:sp>
    </p:spTree>
    <p:extLst>
      <p:ext uri="{BB962C8B-B14F-4D97-AF65-F5344CB8AC3E}">
        <p14:creationId xmlns:p14="http://schemas.microsoft.com/office/powerpoint/2010/main" val="33162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95540189-BABB-C9A1-9670-19849D1A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18102"/>
            <a:ext cx="5715000" cy="324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682C4-F0A3-C8BD-A5B6-0CB419FDA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4443"/>
            <a:ext cx="5715000" cy="3123655"/>
          </a:xfrm>
          <a:prstGeom prst="rect">
            <a:avLst/>
          </a:prstGeom>
        </p:spPr>
      </p:pic>
      <p:pic>
        <p:nvPicPr>
          <p:cNvPr id="7" name="Picture 6" descr="A farm machine in a field&#10;&#10;Description automatically generated">
            <a:extLst>
              <a:ext uri="{FF2B5EF4-FFF2-40B4-BE49-F238E27FC236}">
                <a16:creationId xmlns:a16="http://schemas.microsoft.com/office/drawing/2014/main" id="{80D1DAE6-2817-D4D3-905B-698DED9B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8101"/>
            <a:ext cx="5715000" cy="3241221"/>
          </a:xfrm>
          <a:prstGeom prst="rect">
            <a:avLst/>
          </a:prstGeom>
        </p:spPr>
      </p:pic>
      <p:pic>
        <p:nvPicPr>
          <p:cNvPr id="9" name="Picture 8" descr="Cartoon character driving a tractor&#10;&#10;Description automatically generated">
            <a:extLst>
              <a:ext uri="{FF2B5EF4-FFF2-40B4-BE49-F238E27FC236}">
                <a16:creationId xmlns:a16="http://schemas.microsoft.com/office/drawing/2014/main" id="{61086921-839A-6AC1-1530-D43C43242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570"/>
            <a:ext cx="5715000" cy="3019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FF31FD-AF02-429B-D1C4-F6B9F3D145DA}"/>
              </a:ext>
            </a:extLst>
          </p:cNvPr>
          <p:cNvSpPr/>
          <p:nvPr/>
        </p:nvSpPr>
        <p:spPr>
          <a:xfrm>
            <a:off x="3048628" y="2828835"/>
            <a:ext cx="6094746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3676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95540189-BABB-C9A1-9670-19849D1A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18102"/>
            <a:ext cx="5715000" cy="324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682C4-F0A3-C8BD-A5B6-0CB419FDA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4443"/>
            <a:ext cx="5715000" cy="3123655"/>
          </a:xfrm>
          <a:prstGeom prst="rect">
            <a:avLst/>
          </a:prstGeom>
        </p:spPr>
      </p:pic>
      <p:pic>
        <p:nvPicPr>
          <p:cNvPr id="7" name="Picture 6" descr="A farm machine in a field&#10;&#10;Description automatically generated">
            <a:extLst>
              <a:ext uri="{FF2B5EF4-FFF2-40B4-BE49-F238E27FC236}">
                <a16:creationId xmlns:a16="http://schemas.microsoft.com/office/drawing/2014/main" id="{80D1DAE6-2817-D4D3-905B-698DED9B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8101"/>
            <a:ext cx="5715000" cy="3241221"/>
          </a:xfrm>
          <a:prstGeom prst="rect">
            <a:avLst/>
          </a:prstGeom>
        </p:spPr>
      </p:pic>
      <p:pic>
        <p:nvPicPr>
          <p:cNvPr id="9" name="Picture 8" descr="Cartoon character driving a tractor&#10;&#10;Description automatically generated">
            <a:extLst>
              <a:ext uri="{FF2B5EF4-FFF2-40B4-BE49-F238E27FC236}">
                <a16:creationId xmlns:a16="http://schemas.microsoft.com/office/drawing/2014/main" id="{61086921-839A-6AC1-1530-D43C43242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570"/>
            <a:ext cx="5715000" cy="3019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FF31FD-AF02-429B-D1C4-F6B9F3D145DA}"/>
              </a:ext>
            </a:extLst>
          </p:cNvPr>
          <p:cNvSpPr/>
          <p:nvPr/>
        </p:nvSpPr>
        <p:spPr>
          <a:xfrm>
            <a:off x="2537722" y="2828835"/>
            <a:ext cx="711656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They are farmers.</a:t>
            </a:r>
          </a:p>
        </p:txBody>
      </p:sp>
    </p:spTree>
    <p:extLst>
      <p:ext uri="{BB962C8B-B14F-4D97-AF65-F5344CB8AC3E}">
        <p14:creationId xmlns:p14="http://schemas.microsoft.com/office/powerpoint/2010/main" val="41968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46A2F-866E-C23A-6768-898D0C8DAE33}"/>
              </a:ext>
            </a:extLst>
          </p:cNvPr>
          <p:cNvSpPr/>
          <p:nvPr/>
        </p:nvSpPr>
        <p:spPr>
          <a:xfrm>
            <a:off x="1668250" y="827639"/>
            <a:ext cx="8855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d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4B670-EF72-6D32-9518-A078F1AB82E1}"/>
              </a:ext>
            </a:extLst>
          </p:cNvPr>
          <p:cNvSpPr txBox="1"/>
          <p:nvPr/>
        </p:nvSpPr>
        <p:spPr>
          <a:xfrm>
            <a:off x="4027169" y="3189470"/>
            <a:ext cx="4137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他</a:t>
            </a:r>
            <a:r>
              <a:rPr lang="en-GB" sz="6000" dirty="0" err="1">
                <a:latin typeface="PMingLiU" panose="02020500000000000000" pitchFamily="18" charset="-120"/>
                <a:ea typeface="PMingLiU" panose="02020500000000000000" pitchFamily="18" charset="-120"/>
              </a:rPr>
              <a:t>做什麼</a:t>
            </a:r>
            <a:r>
              <a:rPr lang="en-GB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BEE8-05BD-CBE2-A64A-D9740161B0BA}"/>
              </a:ext>
            </a:extLst>
          </p:cNvPr>
          <p:cNvSpPr txBox="1"/>
          <p:nvPr/>
        </p:nvSpPr>
        <p:spPr>
          <a:xfrm>
            <a:off x="3248404" y="4780526"/>
            <a:ext cx="5695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他</a:t>
            </a:r>
            <a:r>
              <a:rPr lang="en-GB" sz="6000" dirty="0" err="1">
                <a:latin typeface="PMingLiU" panose="02020500000000000000" pitchFamily="18" charset="-120"/>
                <a:ea typeface="PMingLiU" panose="02020500000000000000" pitchFamily="18" charset="-120"/>
              </a:rPr>
              <a:t>做什麼工作</a:t>
            </a:r>
            <a:r>
              <a:rPr lang="en-GB" sz="6000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6231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B5A49-A95C-26A5-95ED-F56404EE9150}"/>
              </a:ext>
            </a:extLst>
          </p:cNvPr>
          <p:cNvSpPr/>
          <p:nvPr/>
        </p:nvSpPr>
        <p:spPr>
          <a:xfrm>
            <a:off x="1427844" y="909935"/>
            <a:ext cx="2689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8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639D3-70BF-8F3D-627C-E2079BBA3389}"/>
              </a:ext>
            </a:extLst>
          </p:cNvPr>
          <p:cNvSpPr/>
          <p:nvPr/>
        </p:nvSpPr>
        <p:spPr>
          <a:xfrm>
            <a:off x="4198282" y="909935"/>
            <a:ext cx="25827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oes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BCFEE-9B54-FC05-622C-CFC9179DFC6E}"/>
              </a:ext>
            </a:extLst>
          </p:cNvPr>
          <p:cNvSpPr/>
          <p:nvPr/>
        </p:nvSpPr>
        <p:spPr>
          <a:xfrm>
            <a:off x="6862404" y="909933"/>
            <a:ext cx="14366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B44CF-0489-1554-FDFB-B53A261DAFD1}"/>
              </a:ext>
            </a:extLst>
          </p:cNvPr>
          <p:cNvSpPr/>
          <p:nvPr/>
        </p:nvSpPr>
        <p:spPr>
          <a:xfrm>
            <a:off x="8504056" y="909933"/>
            <a:ext cx="13724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96199-B554-0A9C-BCBC-504B4ED627DF}"/>
              </a:ext>
            </a:extLst>
          </p:cNvPr>
          <p:cNvSpPr/>
          <p:nvPr/>
        </p:nvSpPr>
        <p:spPr>
          <a:xfrm>
            <a:off x="10196498" y="909933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B762B7-5D7B-8181-CD74-285470B7973F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3505119" y="2356483"/>
            <a:ext cx="4075591" cy="186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3D6B67-DAEB-F1A6-0139-C27957D842AE}"/>
              </a:ext>
            </a:extLst>
          </p:cNvPr>
          <p:cNvSpPr/>
          <p:nvPr/>
        </p:nvSpPr>
        <p:spPr>
          <a:xfrm>
            <a:off x="2716281" y="4220307"/>
            <a:ext cx="15776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3D0B6-B875-B250-2753-658C1D2BBAB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6045910" y="2356484"/>
            <a:ext cx="2573055" cy="198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0B36-8C58-DFE5-D09D-CD5ED7CB2645}"/>
              </a:ext>
            </a:extLst>
          </p:cNvPr>
          <p:cNvSpPr/>
          <p:nvPr/>
        </p:nvSpPr>
        <p:spPr>
          <a:xfrm>
            <a:off x="4663961" y="4343417"/>
            <a:ext cx="2763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</a:t>
            </a:r>
            <a:r>
              <a:rPr lang="zh-TW" altLang="en-US" sz="7200" b="0" i="0" dirty="0">
                <a:solidFill>
                  <a:srgbClr val="000000"/>
                </a:solidFill>
                <a:effectLst/>
                <a:latin typeface="helvetica neue"/>
              </a:rPr>
              <a:t>動詞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CEF68-4037-EE8D-431D-07CEA5794C9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8305669" y="2356483"/>
            <a:ext cx="1379836" cy="186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4F3F0-4FDF-9CFD-BD80-9BA6289F39D5}"/>
              </a:ext>
            </a:extLst>
          </p:cNvPr>
          <p:cNvSpPr/>
          <p:nvPr/>
        </p:nvSpPr>
        <p:spPr>
          <a:xfrm>
            <a:off x="8071470" y="4220305"/>
            <a:ext cx="4683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F9CA-B3B7-398F-C55B-9C8CBA69E52F}"/>
              </a:ext>
            </a:extLst>
          </p:cNvPr>
          <p:cNvSpPr/>
          <p:nvPr/>
        </p:nvSpPr>
        <p:spPr>
          <a:xfrm>
            <a:off x="7332437" y="4220305"/>
            <a:ext cx="7328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132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C02673-D31B-4693-9065-5BA3951DC419}"/>
              </a:ext>
            </a:extLst>
          </p:cNvPr>
          <p:cNvSpPr/>
          <p:nvPr/>
        </p:nvSpPr>
        <p:spPr>
          <a:xfrm>
            <a:off x="2774353" y="474345"/>
            <a:ext cx="5623078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year:</a:t>
            </a:r>
          </a:p>
          <a:p>
            <a:pPr marL="914400" indent="-914400">
              <a:buAutoNum type="arabicPeriod"/>
            </a:pPr>
            <a:r>
              <a:rPr lang="en-US" altLang="zh-TW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Military unit</a:t>
            </a:r>
          </a:p>
          <a:p>
            <a:pPr marL="914400" indent="-914400">
              <a:buAutoNum type="arabicPeriod"/>
            </a:pPr>
            <a:r>
              <a:rPr lang="en-US" altLang="zh-TW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wrong = all wrong</a:t>
            </a:r>
          </a:p>
          <a:p>
            <a:pPr marL="914400" indent="-914400">
              <a:buAutoNum type="arabicPeriod"/>
            </a:pPr>
            <a:r>
              <a:rPr lang="en-US" altLang="zh-TW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-10%</a:t>
            </a:r>
          </a:p>
          <a:p>
            <a:pPr marL="914400" indent="-914400">
              <a:buAutoNum type="arabicPeriod"/>
            </a:pPr>
            <a:r>
              <a:rPr lang="en-US" altLang="zh-TW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Little teacher</a:t>
            </a:r>
          </a:p>
          <a:p>
            <a:pPr marL="914400" indent="-914400">
              <a:buAutoNum type="arabicPeriod"/>
            </a:pPr>
            <a:r>
              <a:rPr lang="en-US" altLang="zh-TW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Pay attention</a:t>
            </a:r>
          </a:p>
          <a:p>
            <a:pPr marL="914400" indent="-914400">
              <a:buAutoNum type="arabicPeriod"/>
            </a:pPr>
            <a:r>
              <a:rPr lang="en-US" altLang="zh-TW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 up</a:t>
            </a:r>
          </a:p>
          <a:p>
            <a:pPr marL="914400" indent="-914400">
              <a:buAutoNum type="arabicPeriod"/>
            </a:pPr>
            <a:r>
              <a:rPr lang="en-US" altLang="zh-TW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cards</a:t>
            </a:r>
            <a:endParaRPr lang="zh-TW" alt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6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5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CC090066-60C4-4713-A73C-B7B94D81E1F1}"/>
              </a:ext>
            </a:extLst>
          </p:cNvPr>
          <p:cNvSpPr/>
          <p:nvPr/>
        </p:nvSpPr>
        <p:spPr>
          <a:xfrm>
            <a:off x="5237431" y="1823207"/>
            <a:ext cx="1717137" cy="32115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>
              <a:lnSpc>
                <a:spcPts val="8000"/>
              </a:lnSpc>
            </a:pPr>
            <a:r>
              <a:rPr lang="en-US" sz="8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>
              <a:lnSpc>
                <a:spcPts val="8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3AE8A-A828-299B-0D55-AFF0A2686F85}"/>
              </a:ext>
            </a:extLst>
          </p:cNvPr>
          <p:cNvSpPr txBox="1"/>
          <p:nvPr/>
        </p:nvSpPr>
        <p:spPr>
          <a:xfrm>
            <a:off x="512884" y="674362"/>
            <a:ext cx="111662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當談論所有發言者都知道的特定事物時使用“the</a:t>
            </a:r>
            <a:r>
              <a:rPr lang="en-US" sz="2800" dirty="0"/>
              <a:t>”。</a:t>
            </a:r>
          </a:p>
          <a:p>
            <a:endParaRPr lang="en-US" sz="2800" dirty="0"/>
          </a:p>
          <a:p>
            <a:r>
              <a:rPr lang="en-US" sz="2800" dirty="0" err="1"/>
              <a:t>例子</a:t>
            </a:r>
            <a:r>
              <a:rPr lang="en-US" sz="2800" dirty="0">
                <a:solidFill>
                  <a:srgbClr val="7030A0"/>
                </a:solidFill>
                <a:latin typeface="Arial Nova Light" panose="020F0502020204030204" pitchFamily="34" charset="0"/>
              </a:rPr>
              <a:t>：”Let’s go to the store tomorrow.” </a:t>
            </a:r>
            <a:r>
              <a:rPr lang="en-US" sz="2800" dirty="0"/>
              <a:t>“</a:t>
            </a:r>
            <a:r>
              <a:rPr lang="en-US" sz="2800" dirty="0" err="1"/>
              <a:t>明天我們去商店吧</a:t>
            </a:r>
            <a:r>
              <a:rPr lang="en-US" sz="2800" dirty="0"/>
              <a:t>。”</a:t>
            </a:r>
          </a:p>
          <a:p>
            <a:endParaRPr lang="en-US" sz="2800" dirty="0"/>
          </a:p>
          <a:p>
            <a:r>
              <a:rPr lang="en-US" sz="2800" dirty="0" err="1"/>
              <a:t>聽起來我想去一家特定的商店，而與我交談的人都知道我在談論哪家商店</a:t>
            </a:r>
            <a:r>
              <a:rPr lang="en-US" sz="2800" dirty="0"/>
              <a:t>。</a:t>
            </a:r>
          </a:p>
          <a:p>
            <a:endParaRPr lang="en-US" sz="2800" dirty="0"/>
          </a:p>
          <a:p>
            <a:r>
              <a:rPr lang="en-US" sz="2800" dirty="0" err="1"/>
              <a:t>談論一般性事物時使用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  <a:latin typeface="Arial Nova Light" panose="020B0304020202020204" pitchFamily="34" charset="0"/>
              </a:rPr>
              <a:t>a/an</a:t>
            </a:r>
          </a:p>
          <a:p>
            <a:endParaRPr lang="en-US" sz="2800" dirty="0"/>
          </a:p>
          <a:p>
            <a:r>
              <a:rPr lang="en-US" sz="2800" dirty="0" err="1"/>
              <a:t>例子</a:t>
            </a:r>
            <a:r>
              <a:rPr lang="en-US" sz="2800" dirty="0">
                <a:solidFill>
                  <a:srgbClr val="7030A0"/>
                </a:solidFill>
                <a:latin typeface="Arial Nova Light" panose="020B0304020202020204" pitchFamily="34" charset="0"/>
              </a:rPr>
              <a:t>：”Let’s go to a store tomorrow.” </a:t>
            </a:r>
            <a:r>
              <a:rPr lang="en-US" sz="2800" dirty="0"/>
              <a:t>“</a:t>
            </a:r>
            <a:r>
              <a:rPr lang="en-US" sz="2800" dirty="0" err="1"/>
              <a:t>明天我們去商店吧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 err="1"/>
              <a:t>這是一般情況－哪家商店並不重要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488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B5A49-A95C-26A5-95ED-F56404EE9150}"/>
              </a:ext>
            </a:extLst>
          </p:cNvPr>
          <p:cNvSpPr/>
          <p:nvPr/>
        </p:nvSpPr>
        <p:spPr>
          <a:xfrm>
            <a:off x="2888674" y="892493"/>
            <a:ext cx="2689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8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639D3-70BF-8F3D-627C-E2079BBA3389}"/>
              </a:ext>
            </a:extLst>
          </p:cNvPr>
          <p:cNvSpPr/>
          <p:nvPr/>
        </p:nvSpPr>
        <p:spPr>
          <a:xfrm>
            <a:off x="6012378" y="892493"/>
            <a:ext cx="10021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BCFEE-9B54-FC05-622C-CFC9179DFC6E}"/>
              </a:ext>
            </a:extLst>
          </p:cNvPr>
          <p:cNvSpPr/>
          <p:nvPr/>
        </p:nvSpPr>
        <p:spPr>
          <a:xfrm>
            <a:off x="7606266" y="892493"/>
            <a:ext cx="8194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96199-B554-0A9C-BCBC-504B4ED627DF}"/>
              </a:ext>
            </a:extLst>
          </p:cNvPr>
          <p:cNvSpPr/>
          <p:nvPr/>
        </p:nvSpPr>
        <p:spPr>
          <a:xfrm>
            <a:off x="8949703" y="892493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B762B7-5D7B-8181-CD74-285470B7973F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535710" y="2339043"/>
            <a:ext cx="4480284" cy="189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3D6B67-DAEB-F1A6-0139-C27957D842AE}"/>
              </a:ext>
            </a:extLst>
          </p:cNvPr>
          <p:cNvSpPr/>
          <p:nvPr/>
        </p:nvSpPr>
        <p:spPr>
          <a:xfrm>
            <a:off x="2865499" y="4246194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8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3D0B6-B875-B250-2753-658C1D2BBABD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5190249" y="2339043"/>
            <a:ext cx="1323228" cy="18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0B36-8C58-DFE5-D09D-CD5ED7CB2645}"/>
              </a:ext>
            </a:extLst>
          </p:cNvPr>
          <p:cNvSpPr/>
          <p:nvPr/>
        </p:nvSpPr>
        <p:spPr>
          <a:xfrm>
            <a:off x="4689150" y="4220307"/>
            <a:ext cx="10021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CEF68-4037-EE8D-431D-07CEA5794C9B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>
            <a:off x="4233337" y="2339043"/>
            <a:ext cx="4694773" cy="1907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4F3F0-4FDF-9CFD-BD80-9BA6289F39D5}"/>
              </a:ext>
            </a:extLst>
          </p:cNvPr>
          <p:cNvSpPr/>
          <p:nvPr/>
        </p:nvSpPr>
        <p:spPr>
          <a:xfrm>
            <a:off x="9946014" y="4220306"/>
            <a:ext cx="4683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1DA3D-1961-5196-BA52-23B2300D92DD}"/>
              </a:ext>
            </a:extLst>
          </p:cNvPr>
          <p:cNvSpPr/>
          <p:nvPr/>
        </p:nvSpPr>
        <p:spPr>
          <a:xfrm>
            <a:off x="6200611" y="3429000"/>
            <a:ext cx="1717137" cy="32115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>
              <a:lnSpc>
                <a:spcPts val="8000"/>
              </a:lnSpc>
            </a:pPr>
            <a:r>
              <a:rPr lang="en-US" sz="8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>
              <a:lnSpc>
                <a:spcPts val="8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26770-C473-8F45-478C-FDEA0B5971C7}"/>
              </a:ext>
            </a:extLst>
          </p:cNvPr>
          <p:cNvSpPr/>
          <p:nvPr/>
        </p:nvSpPr>
        <p:spPr>
          <a:xfrm>
            <a:off x="7912447" y="4246194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dirty="0">
                <a:solidFill>
                  <a:srgbClr val="000000"/>
                </a:solidFill>
                <a:latin typeface="helvetica neue"/>
              </a:rPr>
              <a:t>什麼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0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/>
      <p:bldP spid="11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EDBD-13F9-A9F1-FA5A-F7E3A1460B71}"/>
              </a:ext>
            </a:extLst>
          </p:cNvPr>
          <p:cNvSpPr/>
          <p:nvPr/>
        </p:nvSpPr>
        <p:spPr>
          <a:xfrm>
            <a:off x="6820679" y="2228670"/>
            <a:ext cx="173797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F158D-1DB3-99E5-DE59-F0F0653EFC99}"/>
              </a:ext>
            </a:extLst>
          </p:cNvPr>
          <p:cNvSpPr/>
          <p:nvPr/>
        </p:nvSpPr>
        <p:spPr>
          <a:xfrm>
            <a:off x="5173311" y="2228671"/>
            <a:ext cx="184537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ar</a:t>
            </a:r>
            <a:endParaRPr lang="en-US" sz="15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 Light" panose="020B03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77C56B-ACE4-2D58-794C-3E8038414652}"/>
              </a:ext>
            </a:extLst>
          </p:cNvPr>
          <p:cNvSpPr/>
          <p:nvPr/>
        </p:nvSpPr>
        <p:spPr>
          <a:xfrm>
            <a:off x="4670124" y="2228670"/>
            <a:ext cx="67839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AA7CA-2FE1-6810-5A57-0138ADA408FC}"/>
              </a:ext>
            </a:extLst>
          </p:cNvPr>
          <p:cNvSpPr txBox="1"/>
          <p:nvPr/>
        </p:nvSpPr>
        <p:spPr>
          <a:xfrm>
            <a:off x="878018" y="5289489"/>
            <a:ext cx="2376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v. </a:t>
            </a:r>
            <a:r>
              <a:rPr lang="zh-TW" altLang="en-US" sz="6000" dirty="0">
                <a:solidFill>
                  <a:srgbClr val="000000"/>
                </a:solidFill>
                <a:latin typeface="helvetica neue"/>
              </a:rPr>
              <a:t>動詞</a:t>
            </a:r>
            <a:endParaRPr lang="en-GB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54FD6-1753-90D1-11DD-FE0AEDECBD9C}"/>
              </a:ext>
            </a:extLst>
          </p:cNvPr>
          <p:cNvSpPr txBox="1"/>
          <p:nvPr/>
        </p:nvSpPr>
        <p:spPr>
          <a:xfrm>
            <a:off x="4334460" y="5289488"/>
            <a:ext cx="6710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latin typeface="helvetica neue"/>
              </a:rPr>
              <a:t>耕作；種植；養殖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99F27-3B63-4C58-31F5-0CE6A92A6011}"/>
              </a:ext>
            </a:extLst>
          </p:cNvPr>
          <p:cNvSpPr txBox="1"/>
          <p:nvPr/>
        </p:nvSpPr>
        <p:spPr>
          <a:xfrm>
            <a:off x="878018" y="552848"/>
            <a:ext cx="2525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n. </a:t>
            </a:r>
            <a:r>
              <a:rPr lang="zh-TW" altLang="en-US" sz="6000" b="0" i="0" dirty="0">
                <a:solidFill>
                  <a:srgbClr val="000000"/>
                </a:solidFill>
                <a:effectLst/>
                <a:latin typeface="helvetica neue"/>
              </a:rPr>
              <a:t>名詞</a:t>
            </a:r>
            <a:endParaRPr lang="en-GB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09599-585A-F423-F939-D0B9BD6F3561}"/>
              </a:ext>
            </a:extLst>
          </p:cNvPr>
          <p:cNvSpPr txBox="1"/>
          <p:nvPr/>
        </p:nvSpPr>
        <p:spPr>
          <a:xfrm>
            <a:off x="4336453" y="552848"/>
            <a:ext cx="7655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latin typeface="helvetica neue"/>
              </a:rPr>
              <a:t>農場；飼養場；畜牧場；農莊住宅；農家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08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farm with red buildings and silos&#10;&#10;Description automatically generated">
            <a:extLst>
              <a:ext uri="{FF2B5EF4-FFF2-40B4-BE49-F238E27FC236}">
                <a16:creationId xmlns:a16="http://schemas.microsoft.com/office/drawing/2014/main" id="{58CDB5A6-2A9D-F898-B5FF-BC6E1E0C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D423B-78A1-FD8F-8433-8AB0817787B8}"/>
              </a:ext>
            </a:extLst>
          </p:cNvPr>
          <p:cNvSpPr/>
          <p:nvPr/>
        </p:nvSpPr>
        <p:spPr>
          <a:xfrm>
            <a:off x="3531357" y="58495"/>
            <a:ext cx="5128520" cy="144655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What is it?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92ACD-4BA6-1731-A297-4112111E88F9}"/>
              </a:ext>
            </a:extLst>
          </p:cNvPr>
          <p:cNvSpPr/>
          <p:nvPr/>
        </p:nvSpPr>
        <p:spPr>
          <a:xfrm>
            <a:off x="3339896" y="5411450"/>
            <a:ext cx="5511445" cy="144655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It is a f</a:t>
            </a: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ar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30623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46A2F-866E-C23A-6768-898D0C8DAE33}"/>
              </a:ext>
            </a:extLst>
          </p:cNvPr>
          <p:cNvSpPr/>
          <p:nvPr/>
        </p:nvSpPr>
        <p:spPr>
          <a:xfrm>
            <a:off x="2076918" y="827639"/>
            <a:ext cx="80381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d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4B670-EF72-6D32-9518-A078F1AB82E1}"/>
              </a:ext>
            </a:extLst>
          </p:cNvPr>
          <p:cNvSpPr txBox="1"/>
          <p:nvPr/>
        </p:nvSpPr>
        <p:spPr>
          <a:xfrm>
            <a:off x="4027169" y="3189470"/>
            <a:ext cx="4137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 err="1"/>
              <a:t>你做什麼</a:t>
            </a:r>
            <a:r>
              <a:rPr lang="en-GB" sz="6000" dirty="0"/>
              <a:t>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BEE8-05BD-CBE2-A64A-D9740161B0BA}"/>
              </a:ext>
            </a:extLst>
          </p:cNvPr>
          <p:cNvSpPr txBox="1"/>
          <p:nvPr/>
        </p:nvSpPr>
        <p:spPr>
          <a:xfrm>
            <a:off x="3248404" y="4780526"/>
            <a:ext cx="5695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 err="1"/>
              <a:t>你做什麼工作</a:t>
            </a:r>
            <a:r>
              <a:rPr lang="en-GB" sz="60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9351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B5A49-A95C-26A5-95ED-F56404EE9150}"/>
              </a:ext>
            </a:extLst>
          </p:cNvPr>
          <p:cNvSpPr/>
          <p:nvPr/>
        </p:nvSpPr>
        <p:spPr>
          <a:xfrm>
            <a:off x="1427844" y="909935"/>
            <a:ext cx="2689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8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639D3-70BF-8F3D-627C-E2079BBA3389}"/>
              </a:ext>
            </a:extLst>
          </p:cNvPr>
          <p:cNvSpPr/>
          <p:nvPr/>
        </p:nvSpPr>
        <p:spPr>
          <a:xfrm>
            <a:off x="4366400" y="909935"/>
            <a:ext cx="13724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BCFEE-9B54-FC05-622C-CFC9179DFC6E}"/>
              </a:ext>
            </a:extLst>
          </p:cNvPr>
          <p:cNvSpPr/>
          <p:nvPr/>
        </p:nvSpPr>
        <p:spPr>
          <a:xfrm>
            <a:off x="5870113" y="909935"/>
            <a:ext cx="18706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</a:t>
            </a:r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B44CF-0489-1554-FDFB-B53A261DAFD1}"/>
              </a:ext>
            </a:extLst>
          </p:cNvPr>
          <p:cNvSpPr/>
          <p:nvPr/>
        </p:nvSpPr>
        <p:spPr>
          <a:xfrm>
            <a:off x="7871972" y="909935"/>
            <a:ext cx="13724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96199-B554-0A9C-BCBC-504B4ED627DF}"/>
              </a:ext>
            </a:extLst>
          </p:cNvPr>
          <p:cNvSpPr/>
          <p:nvPr/>
        </p:nvSpPr>
        <p:spPr>
          <a:xfrm>
            <a:off x="9244464" y="909935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B762B7-5D7B-8181-CD74-285470B7973F}"/>
              </a:ext>
            </a:extLst>
          </p:cNvPr>
          <p:cNvCxnSpPr>
            <a:stCxn id="4" idx="2"/>
          </p:cNvCxnSpPr>
          <p:nvPr/>
        </p:nvCxnSpPr>
        <p:spPr>
          <a:xfrm flipH="1">
            <a:off x="3938957" y="2356485"/>
            <a:ext cx="2866476" cy="18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3D6B67-DAEB-F1A6-0139-C27957D842AE}"/>
              </a:ext>
            </a:extLst>
          </p:cNvPr>
          <p:cNvSpPr/>
          <p:nvPr/>
        </p:nvSpPr>
        <p:spPr>
          <a:xfrm>
            <a:off x="3550224" y="4220307"/>
            <a:ext cx="4683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3D0B6-B875-B250-2753-658C1D2BBABD}"/>
              </a:ext>
            </a:extLst>
          </p:cNvPr>
          <p:cNvCxnSpPr/>
          <p:nvPr/>
        </p:nvCxnSpPr>
        <p:spPr>
          <a:xfrm flipH="1">
            <a:off x="5752487" y="2356484"/>
            <a:ext cx="2866478" cy="18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0B36-8C58-DFE5-D09D-CD5ED7CB2645}"/>
              </a:ext>
            </a:extLst>
          </p:cNvPr>
          <p:cNvSpPr/>
          <p:nvPr/>
        </p:nvSpPr>
        <p:spPr>
          <a:xfrm>
            <a:off x="4481558" y="4343417"/>
            <a:ext cx="2763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</a:t>
            </a:r>
            <a:r>
              <a:rPr lang="zh-TW" altLang="en-US" sz="7200" b="0" i="0" dirty="0">
                <a:solidFill>
                  <a:srgbClr val="000000"/>
                </a:solidFill>
                <a:effectLst/>
                <a:latin typeface="helvetica neue"/>
              </a:rPr>
              <a:t>動詞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CEF68-4037-EE8D-431D-07CEA5794C9B}"/>
              </a:ext>
            </a:extLst>
          </p:cNvPr>
          <p:cNvCxnSpPr>
            <a:cxnSpLocks/>
          </p:cNvCxnSpPr>
          <p:nvPr/>
        </p:nvCxnSpPr>
        <p:spPr>
          <a:xfrm flipH="1">
            <a:off x="8177924" y="2356483"/>
            <a:ext cx="1507581" cy="18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4F3F0-4FDF-9CFD-BD80-9BA6289F39D5}"/>
              </a:ext>
            </a:extLst>
          </p:cNvPr>
          <p:cNvSpPr/>
          <p:nvPr/>
        </p:nvSpPr>
        <p:spPr>
          <a:xfrm>
            <a:off x="7797864" y="4220307"/>
            <a:ext cx="4683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4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246</Words>
  <Application>Microsoft Office PowerPoint</Application>
  <PresentationFormat>Widescreen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helvetica neue</vt:lpstr>
      <vt:lpstr>PMingLiU</vt:lpstr>
      <vt:lpstr>Aptos</vt:lpstr>
      <vt:lpstr>Aptos Display</vt:lpstr>
      <vt:lpstr>Arial</vt:lpstr>
      <vt:lpstr>Arial Nova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Jiles</dc:creator>
  <cp:lastModifiedBy>Anthony Jiles</cp:lastModifiedBy>
  <cp:revision>2</cp:revision>
  <dcterms:created xsi:type="dcterms:W3CDTF">2024-09-16T00:29:21Z</dcterms:created>
  <dcterms:modified xsi:type="dcterms:W3CDTF">2024-11-21T05:03:54Z</dcterms:modified>
</cp:coreProperties>
</file>